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9D505D-6190-4923-B7A6-AFBE85EEFB77}">
          <p14:sldIdLst>
            <p14:sldId id="257"/>
            <p14:sldId id="258"/>
            <p14:sldId id="260"/>
            <p14:sldId id="261"/>
            <p14:sldId id="263"/>
            <p14:sldId id="262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4" autoAdjust="0"/>
    <p:restoredTop sz="94660"/>
  </p:normalViewPr>
  <p:slideViewPr>
    <p:cSldViewPr>
      <p:cViewPr>
        <p:scale>
          <a:sx n="86" d="100"/>
          <a:sy n="86" d="100"/>
        </p:scale>
        <p:origin x="-1061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69F98-A15B-4E97-986B-6CC5566AF72E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39D79-F9B7-45C0-99CB-F567E0F44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1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9D79-F9B7-45C0-99CB-F567E0F445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3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772816"/>
            <a:ext cx="6660232" cy="2308324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75-летию 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битвы под Москвой 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посвящается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53616"/>
                </a:solidFill>
              </a:rPr>
              <a:t>Город </a:t>
            </a:r>
            <a:r>
              <a:rPr lang="ru-RU" sz="1400" dirty="0" smtClean="0">
                <a:solidFill>
                  <a:srgbClr val="353616"/>
                </a:solidFill>
              </a:rPr>
              <a:t>Москва</a:t>
            </a:r>
            <a:endParaRPr lang="ru-RU" sz="1400" dirty="0" smtClean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540" y="4615968"/>
            <a:ext cx="3752437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</a:lstStyle>
          <a:p>
            <a:r>
              <a:rPr lang="ru-RU" i="1" dirty="0"/>
              <a:t>Андреева Т.Б.</a:t>
            </a:r>
          </a:p>
          <a:p>
            <a:r>
              <a:rPr lang="ru-RU" i="1" dirty="0"/>
              <a:t>Беляева О.П.</a:t>
            </a:r>
          </a:p>
          <a:p>
            <a:r>
              <a:rPr lang="ru-RU" i="1" dirty="0" err="1"/>
              <a:t>Михайлюк</a:t>
            </a:r>
            <a:r>
              <a:rPr lang="ru-RU" i="1" dirty="0"/>
              <a:t> Е.А.</a:t>
            </a:r>
          </a:p>
          <a:p>
            <a:r>
              <a:rPr lang="ru-RU" i="1" dirty="0"/>
              <a:t>Воспитанники подготовительных </a:t>
            </a:r>
          </a:p>
          <a:p>
            <a:r>
              <a:rPr lang="ru-RU" i="1" dirty="0"/>
              <a:t>групп № 8, 10, родители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624595"/>
            <a:ext cx="1062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Авторы: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10509" y="4018503"/>
            <a:ext cx="6517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Коллективный детско-родительский проект ГБОУ ШКОЛА № 149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0870" y="353354"/>
            <a:ext cx="388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ОПИСАНИЕ ПРОЕКТА</a:t>
            </a:r>
            <a:endParaRPr lang="ru-RU" sz="3200" dirty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>
                <a:solidFill>
                  <a:srgbClr val="FF0000"/>
                </a:solidFill>
              </a:rPr>
              <a:t>Продолжительность проекта:</a:t>
            </a:r>
            <a:r>
              <a:rPr lang="ru-RU" sz="2400" b="1" dirty="0"/>
              <a:t> сентябрь -  декабрь 2016 года (12 недель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Вид проекта:</a:t>
            </a:r>
            <a:r>
              <a:rPr lang="ru-RU" sz="2400" b="1" dirty="0">
                <a:solidFill>
                  <a:prstClr val="black"/>
                </a:solidFill>
              </a:rPr>
              <a:t> </a:t>
            </a:r>
            <a:r>
              <a:rPr lang="ru-RU" sz="2400" b="1" dirty="0" err="1">
                <a:solidFill>
                  <a:prstClr val="black"/>
                </a:solidFill>
              </a:rPr>
              <a:t>исследовательско</a:t>
            </a:r>
            <a:r>
              <a:rPr lang="ru-RU" sz="2400" b="1" dirty="0">
                <a:solidFill>
                  <a:prstClr val="black"/>
                </a:solidFill>
              </a:rPr>
              <a:t>-творческий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4201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Участники проекта:</a:t>
            </a:r>
            <a:r>
              <a:rPr lang="ru-RU" sz="2400" b="1" dirty="0">
                <a:solidFill>
                  <a:prstClr val="black"/>
                </a:solidFill>
              </a:rPr>
              <a:t> коллективный </a:t>
            </a:r>
            <a:r>
              <a:rPr lang="ru-RU" sz="2400" b="1" dirty="0" smtClean="0">
                <a:solidFill>
                  <a:prstClr val="black"/>
                </a:solidFill>
              </a:rPr>
              <a:t>детско-родительский.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D:\Мои документы\Оксана\работа\проект 2016\рисунки\image-0-02-05-8f4234508ae02f6b37162aec96844285d60b7775dadf437b85c586b7f6711e40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" t="30224" r="7712" b="36767"/>
          <a:stretch/>
        </p:blipFill>
        <p:spPr bwMode="auto">
          <a:xfrm>
            <a:off x="615835" y="3789040"/>
            <a:ext cx="8038743" cy="21411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830" y="323945"/>
            <a:ext cx="2980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C0000"/>
                </a:solidFill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95819"/>
            <a:ext cx="813690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/>
              <a:t>Известно, что дошкольный возраст – это важнейший период становления личности, когда закладываются предпосылки гражданских качеств, развиваются представления детей о человеке, обществе, культуре. Нельзя быть патриотом, не чувствуя личной связи с Родиной, не зная, как любили и берегли ее наши предки, наши отцы и деды. Воспитывать патриотизм необходимо с раннего детства, не забывая о том, что это чувство у каждого формируется индивидуально. Поэтому важно, чтобы у ребенка уже в дошкольном возрасте сформировалось правильное представление о героическом прошлом нашего народа. Важно вызвать восхищение и  уважение к ветеранам, защищавшим наш город от врага во время Великой Отечественной войны.</a:t>
            </a:r>
          </a:p>
          <a:p>
            <a:pPr indent="457200" algn="just"/>
            <a:r>
              <a:rPr lang="ru-RU" sz="1600" dirty="0"/>
              <a:t>Одним из ведущих факторов формирования патриотического сознания детей является воспитание любви к самому близкому окружению ребёнка – семье, дому, детскому саду и своему городу. При более глубоком знакомстве с родным городом, его достопримечательностями, ребенок учится осознавать себя живущим в определенный временной период, приобщается к истории и  культуре. </a:t>
            </a:r>
          </a:p>
          <a:p>
            <a:pPr indent="457200" algn="just"/>
            <a:r>
              <a:rPr lang="ru-RU" sz="1600" dirty="0"/>
              <a:t>75-летие битвы под Москвой – прекрасный повод вызвать у детей и родителей интерес к событиям тех времен. При этом необходимо создать условия для формирования у родителей желание участвовать в исследовательской деятельности детей, на собственном примере показывать детям уважение к героям того времени. Все это позволит ребенку ощутить причастность к общему делу. </a:t>
            </a:r>
          </a:p>
          <a:p>
            <a:pPr indent="457200" algn="just"/>
            <a:r>
              <a:rPr lang="ru-RU" sz="1600" dirty="0"/>
              <a:t>Данный проект поможет детям научиться добывать информацию из различных источников, систематизировать полученные знания, применять их в различных видах детской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2829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4153" y="323945"/>
            <a:ext cx="283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ЦЕЛЬ ПРОЕКТА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93673"/>
            <a:ext cx="72008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познакомить детей с одним из решающих сражений Великой отечественной войны – битвой под Москвой в 1941 году посредством знакомства с ветеранами;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формирование чувства патриотизма </a:t>
            </a:r>
            <a:r>
              <a:rPr lang="ru-RU" dirty="0">
                <a:ea typeface="Calibri"/>
                <a:cs typeface="Times New Roman"/>
              </a:rPr>
              <a:t>у детей подготовительного дошкольного </a:t>
            </a:r>
            <a:r>
              <a:rPr lang="ru-RU" dirty="0" smtClean="0">
                <a:ea typeface="Calibri"/>
                <a:cs typeface="Times New Roman"/>
              </a:rPr>
              <a:t>возраста, воспитание нравственных качеств – уважение к защитникам Москвы.</a:t>
            </a:r>
            <a:endParaRPr lang="ru-RU" dirty="0"/>
          </a:p>
        </p:txBody>
      </p:sp>
      <p:pic>
        <p:nvPicPr>
          <p:cNvPr id="1026" name="Picture 2" descr="K:\2016-2017\Фото школа\DSC_0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04" y="3347776"/>
            <a:ext cx="4010608" cy="267373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2016-2017\Фото школа\DSC_0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9" y="3373397"/>
            <a:ext cx="3986413" cy="265760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90240"/>
            <a:ext cx="72008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познакомить </a:t>
            </a:r>
            <a:r>
              <a:rPr lang="ru-RU" dirty="0"/>
              <a:t>детей с историей битвы под Москвой, обсудить некоторые события того времени;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расширять знания о </a:t>
            </a:r>
            <a:r>
              <a:rPr lang="ru-RU" dirty="0" smtClean="0"/>
              <a:t>людях, </a:t>
            </a:r>
            <a:r>
              <a:rPr lang="ru-RU" dirty="0"/>
              <a:t>защищавших наш </a:t>
            </a:r>
            <a:r>
              <a:rPr lang="ru-RU" dirty="0" smtClean="0"/>
              <a:t>город, </a:t>
            </a:r>
            <a:r>
              <a:rPr lang="ru-RU" dirty="0"/>
              <a:t>на основе ярких  представлений, конкретных исторических фактов, доступных детям, и вызывающих у них эмоциональные переживания;  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формировать чувство </a:t>
            </a:r>
            <a:r>
              <a:rPr lang="ru-RU" dirty="0"/>
              <a:t>гордости за свой народ;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воспитывать у детей чувство уважения к Советскому и Российскому воину, его силе и смелости;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формировать нравственно-патриотические качества - воспитание храбрости, мужества, стремления защищать свою Родину;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активизировать и расширять словарный запас детей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организовать сбор информации с семьями детей о защитниках Москвы, очевидцах событий, </a:t>
            </a:r>
            <a:r>
              <a:rPr lang="ru-RU" dirty="0" smtClean="0"/>
              <a:t>памятных местах;</a:t>
            </a:r>
            <a:endParaRPr lang="ru-RU" dirty="0"/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организовать </a:t>
            </a:r>
            <a:r>
              <a:rPr lang="ru-RU" dirty="0"/>
              <a:t>встречу  с одним из ветеранов </a:t>
            </a:r>
            <a:r>
              <a:rPr lang="ru-RU" dirty="0">
                <a:ea typeface="Calibri"/>
                <a:cs typeface="Times New Roman"/>
              </a:rPr>
              <a:t>Великой отечественной войны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7900" y="332656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ЗАДАЧИ ПРОЕКТА</a:t>
            </a:r>
            <a:endParaRPr lang="ru-RU" sz="3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8571" y="323945"/>
            <a:ext cx="3105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ЭТАПЫ ПРОЕКТА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836712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1. Организационный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0" y="1268760"/>
            <a:ext cx="612068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Цель: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планирование </a:t>
            </a:r>
            <a:r>
              <a:rPr lang="ru-RU" dirty="0">
                <a:ea typeface="Calibri"/>
                <a:cs typeface="Times New Roman"/>
              </a:rPr>
              <a:t>деятельности по ознакомлению детей с битвой под Москвой;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ea typeface="Calibri"/>
                <a:cs typeface="Times New Roman"/>
              </a:rPr>
              <a:t>постановка цели и задач, определение направлений, объектов и методов исследования;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ea typeface="Calibri"/>
                <a:cs typeface="Times New Roman"/>
              </a:rPr>
              <a:t>предварительная работа с детьми и родителями;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ea typeface="Calibri"/>
                <a:cs typeface="Times New Roman"/>
              </a:rPr>
              <a:t>выбор оборудования и материалов.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3562270"/>
            <a:ext cx="561662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Содержание этапа: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просмотр </a:t>
            </a:r>
            <a:r>
              <a:rPr lang="ru-RU" dirty="0">
                <a:ea typeface="Calibri"/>
                <a:cs typeface="Times New Roman"/>
              </a:rPr>
              <a:t>иллюстраций, диафильмов, аудио - и </a:t>
            </a:r>
            <a:r>
              <a:rPr lang="ru-RU" dirty="0" smtClean="0">
                <a:ea typeface="Calibri"/>
                <a:cs typeface="Times New Roman"/>
              </a:rPr>
              <a:t>видеозаписей;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создание детско-взрослого сообщества;</a:t>
            </a:r>
            <a:endParaRPr lang="ru-RU" dirty="0">
              <a:ea typeface="Calibri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поиск и организация встречи с ветераном войны.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217294"/>
            <a:ext cx="837268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Результат: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ea typeface="Calibri"/>
                <a:cs typeface="Times New Roman"/>
              </a:rPr>
              <a:t>определена последовательность сбора материалов об обороне Москвы; </a:t>
            </a:r>
            <a:r>
              <a:rPr lang="ru-RU" dirty="0" smtClean="0"/>
              <a:t>осознание </a:t>
            </a:r>
            <a:r>
              <a:rPr lang="ru-RU" dirty="0"/>
              <a:t>ребенком важности минувших </a:t>
            </a:r>
            <a:r>
              <a:rPr lang="ru-RU" dirty="0" smtClean="0"/>
              <a:t>событий, </a:t>
            </a:r>
            <a:r>
              <a:rPr lang="ru-RU" dirty="0"/>
              <a:t>личной заинтересованности в исследованиях</a:t>
            </a:r>
            <a:r>
              <a:rPr lang="ru-RU" dirty="0" smtClean="0"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r="5528" b="10500"/>
          <a:stretch/>
        </p:blipFill>
        <p:spPr bwMode="auto">
          <a:xfrm>
            <a:off x="6675134" y="1067544"/>
            <a:ext cx="1899308" cy="229655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Мои документы\Оксана\работа\проект 2016\фото\image-0-02-05-3e3cd44c1b559d3ee18a059611f25e5e1d65238f5f1845b832cbe6b0e589147e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21913" r="34927"/>
          <a:stretch/>
        </p:blipFill>
        <p:spPr bwMode="auto">
          <a:xfrm>
            <a:off x="6084168" y="3587420"/>
            <a:ext cx="2606723" cy="20018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8571" y="323945"/>
            <a:ext cx="3105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ЭТАПЫ ПРОЕКТА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0872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2. Формирующий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20891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Цель: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сбор информации </a:t>
            </a:r>
            <a:r>
              <a:rPr lang="ru-RU" dirty="0">
                <a:ea typeface="Calibri"/>
                <a:cs typeface="Times New Roman"/>
              </a:rPr>
              <a:t>об обороне </a:t>
            </a:r>
            <a:r>
              <a:rPr lang="ru-RU" dirty="0" smtClean="0">
                <a:ea typeface="Calibri"/>
                <a:cs typeface="Times New Roman"/>
              </a:rPr>
              <a:t>Москвы.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060848"/>
            <a:ext cx="51845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Содержание этапа: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целевые </a:t>
            </a:r>
            <a:r>
              <a:rPr lang="ru-RU" dirty="0"/>
              <a:t>прогулки и экскурсии (библиотека, музеи, к памятникам…)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разучивание </a:t>
            </a:r>
            <a:r>
              <a:rPr lang="ru-RU" dirty="0"/>
              <a:t>стихов, песен о Родине, о Москве</a:t>
            </a:r>
            <a:r>
              <a:rPr lang="ru-RU" dirty="0" smtClean="0">
                <a:ea typeface="Calibri"/>
                <a:cs typeface="Times New Roman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ea typeface="Calibri"/>
                <a:cs typeface="Times New Roman"/>
              </a:rPr>
              <a:t>просмотр тематических видеофильмов, прослушивание песен военных лет;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совместное с родителями рисование на тему Великой отечественной войны</a:t>
            </a:r>
            <a:r>
              <a:rPr lang="ru-RU" dirty="0"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ru-RU" dirty="0" smtClean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725144"/>
            <a:ext cx="532859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Результат: </a:t>
            </a:r>
          </a:p>
          <a:p>
            <a:pPr lvl="0">
              <a:spcAft>
                <a:spcPts val="600"/>
              </a:spcAft>
            </a:pPr>
            <a:r>
              <a:rPr lang="ru-RU" dirty="0" smtClean="0">
                <a:ea typeface="Calibri"/>
                <a:cs typeface="Times New Roman"/>
              </a:rPr>
              <a:t>получение необходимой информации по проекту, составление рассказов об очевидцах тех событий и участниках обороны Москвы; посещение ветерана войны, </a:t>
            </a:r>
            <a:r>
              <a:rPr lang="ru-RU" dirty="0">
                <a:ea typeface="Calibri"/>
                <a:cs typeface="Times New Roman"/>
              </a:rPr>
              <a:t>обмен впечатлениями между </a:t>
            </a:r>
            <a:r>
              <a:rPr lang="ru-RU" dirty="0" smtClean="0">
                <a:ea typeface="Calibri"/>
                <a:cs typeface="Times New Roman"/>
              </a:rPr>
              <a:t>детьми.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6" name="Picture 2" descr="D:\Мои документы\Оксана\работа\проект 2016\фото\image-0-02-05-a9f1d206606f9542a0c82ac8845e007c8ef35379919f8bde7955e7d63cbf185f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3"/>
          <a:stretch/>
        </p:blipFill>
        <p:spPr bwMode="auto">
          <a:xfrm>
            <a:off x="6543781" y="4379325"/>
            <a:ext cx="2349726" cy="185798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Оксана\работа\проект 2016\фото\image-0-02-05-0b314f1a2a6ea8e0a280e06d2cf383842aa6647c3017687dc0d342664f84daa9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8100" r="21392"/>
          <a:stretch/>
        </p:blipFill>
        <p:spPr bwMode="auto">
          <a:xfrm>
            <a:off x="6605042" y="836712"/>
            <a:ext cx="2296449" cy="164573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Ветеран\DSC_09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25411" b="11052"/>
          <a:stretch/>
        </p:blipFill>
        <p:spPr bwMode="auto">
          <a:xfrm>
            <a:off x="6011390" y="2679599"/>
            <a:ext cx="2890101" cy="150298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8571" y="323945"/>
            <a:ext cx="3105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ЭТАПЫ ПРОЕКТА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0872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3. Обобщающий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20891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Цель:</a:t>
            </a:r>
          </a:p>
          <a:p>
            <a:pPr lvl="0">
              <a:spcAft>
                <a:spcPts val="600"/>
              </a:spcAft>
            </a:pPr>
            <a:r>
              <a:rPr lang="ru-RU" dirty="0" smtClean="0">
                <a:ea typeface="Calibri"/>
                <a:cs typeface="Times New Roman"/>
              </a:rPr>
              <a:t>представление проекта.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48996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Содержание этапа: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подготовка выставки </a:t>
            </a:r>
            <a:r>
              <a:rPr lang="ru-RU" dirty="0"/>
              <a:t>рисунков </a:t>
            </a:r>
            <a:r>
              <a:rPr lang="ru-RU" dirty="0" smtClean="0"/>
              <a:t>;</a:t>
            </a:r>
            <a:endParaRPr lang="ru-RU" dirty="0">
              <a:ea typeface="Calibri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подготовка </a:t>
            </a:r>
            <a:r>
              <a:rPr lang="ru-RU" dirty="0" smtClean="0"/>
              <a:t>к </a:t>
            </a:r>
            <a:r>
              <a:rPr lang="ru-RU" dirty="0" smtClean="0">
                <a:ea typeface="Calibri"/>
                <a:cs typeface="Times New Roman"/>
              </a:rPr>
              <a:t>представлению </a:t>
            </a:r>
            <a:r>
              <a:rPr lang="ru-RU" dirty="0" smtClean="0"/>
              <a:t>презентации.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452515"/>
            <a:ext cx="82089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Результат: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получение элементарных знаний о людях военных профессий на основе ярких представлений, конкретных исторических фактов в битве под Москвой;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сформированность</a:t>
            </a:r>
            <a:r>
              <a:rPr lang="ru-RU" dirty="0"/>
              <a:t> нравственно-патриотических начал у детей подготовительного дошкольного возраста</a:t>
            </a:r>
            <a:r>
              <a:rPr lang="ru-RU" dirty="0" smtClean="0">
                <a:ea typeface="Calibri"/>
                <a:cs typeface="Times New Roman"/>
              </a:rPr>
              <a:t>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оформление тематической выставки рисунков «Война глазами детей»;</a:t>
            </a:r>
            <a:endParaRPr lang="ru-RU" dirty="0">
              <a:ea typeface="Calibri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ea typeface="Calibri"/>
                <a:cs typeface="Times New Roman"/>
              </a:rPr>
              <a:t>выступление детей и показ </a:t>
            </a:r>
            <a:r>
              <a:rPr lang="ru-RU" dirty="0"/>
              <a:t>презентации «75-летию битвы под Москвой посвящается</a:t>
            </a:r>
            <a:r>
              <a:rPr lang="ru-RU" dirty="0" smtClean="0"/>
              <a:t>» на Героико-патриотической конференции на </a:t>
            </a:r>
            <a:r>
              <a:rPr lang="ru-RU" smtClean="0"/>
              <a:t>базе школы № 149;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выпуск альбома «Книга памяти».</a:t>
            </a:r>
            <a:endParaRPr lang="ru-RU" dirty="0"/>
          </a:p>
        </p:txBody>
      </p:sp>
      <p:pic>
        <p:nvPicPr>
          <p:cNvPr id="2050" name="Picture 2" descr="D:\Мои документы\Оксана\работа\проект 2016\рисунки\image-0-02-05-4e176eb714eea85de0e68556b4607de24f3b08876dddcc72483262e2f9c6be41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/>
          <a:stretch/>
        </p:blipFill>
        <p:spPr bwMode="auto">
          <a:xfrm>
            <a:off x="5436096" y="1172649"/>
            <a:ext cx="3312368" cy="245848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640</Words>
  <Application>Microsoft Office PowerPoint</Application>
  <PresentationFormat>Экран (4:3)</PresentationFormat>
  <Paragraphs>71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25</cp:revision>
  <dcterms:created xsi:type="dcterms:W3CDTF">2015-02-17T08:35:42Z</dcterms:created>
  <dcterms:modified xsi:type="dcterms:W3CDTF">2017-04-23T11:52:52Z</dcterms:modified>
</cp:coreProperties>
</file>